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77" r:id="rId4"/>
    <p:sldId id="279" r:id="rId5"/>
    <p:sldId id="280" r:id="rId6"/>
    <p:sldId id="282" r:id="rId7"/>
    <p:sldId id="281" r:id="rId8"/>
    <p:sldId id="283" r:id="rId9"/>
    <p:sldId id="284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442" autoAdjust="0"/>
  </p:normalViewPr>
  <p:slideViewPr>
    <p:cSldViewPr snapToGrid="0" snapToObjects="1">
      <p:cViewPr varScale="1">
        <p:scale>
          <a:sx n="105" d="100"/>
          <a:sy n="105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FCD9-D988-405B-8E1A-7D967F155E0A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38927-6BBE-4B02-8E4F-1988647F3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38927-6BBE-4B02-8E4F-1988647F32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9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makes SGNA practice documents beneficial and unique is that they are developed by GI nursing professionals for GI nursing professionals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38927-6BBE-4B02-8E4F-1988647F32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8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*This content will vary</a:t>
            </a:r>
            <a:r>
              <a:rPr lang="en-US" baseline="0" dirty="0" smtClean="0"/>
              <a:t> based on the type of practice document. Positions are found within position statements. Standards of practice, recommendations and similar content is found within standards &amp; guidelines documents.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38927-6BBE-4B02-8E4F-1988647F32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2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04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3A44FA4-DC9E-DC4B-A0E4-69DC44B281E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2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11" y="833729"/>
            <a:ext cx="7886700" cy="2139553"/>
          </a:xfrm>
        </p:spPr>
        <p:txBody>
          <a:bodyPr anchor="b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611" y="2993523"/>
            <a:ext cx="7886700" cy="112514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11" y="833729"/>
            <a:ext cx="7886700" cy="2139553"/>
          </a:xfrm>
        </p:spPr>
        <p:txBody>
          <a:bodyPr anchor="b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611" y="2993523"/>
            <a:ext cx="7886700" cy="112514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0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0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5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3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5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048D-1D0E-474C-B458-71C8CC23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4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116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626" y="4661174"/>
            <a:ext cx="1648724" cy="258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1" baseline="0">
                <a:solidFill>
                  <a:schemeClr val="tx2"/>
                </a:solidFill>
                <a:latin typeface="georgia" charset="0"/>
              </a:defRPr>
            </a:lvl1pPr>
          </a:lstStyle>
          <a:p>
            <a:fld id="{0FC0048D-1D0E-474C-B458-71C8CC232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4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1" kern="1200" baseline="0">
          <a:solidFill>
            <a:schemeClr val="tx2"/>
          </a:solidFill>
          <a:latin typeface="georgia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 baseline="0">
          <a:solidFill>
            <a:srgbClr val="797979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 baseline="0">
          <a:solidFill>
            <a:srgbClr val="797979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500" kern="1200" baseline="0">
          <a:solidFill>
            <a:srgbClr val="797979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1350" kern="1200" baseline="0">
          <a:solidFill>
            <a:srgbClr val="797979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350" kern="1200" baseline="0">
          <a:solidFill>
            <a:srgbClr val="79797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87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SGNA Sets the Standard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Introduction to SGNA Practice Documents (for GI Nursing Professionals)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SGNA’s Practice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Practice Documents </a:t>
            </a:r>
            <a:r>
              <a:rPr lang="en-US" dirty="0" smtClean="0"/>
              <a:t>include: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Position Statements </a:t>
            </a:r>
            <a:r>
              <a:rPr lang="en-US" dirty="0" smtClean="0"/>
              <a:t>(SGNA’s </a:t>
            </a:r>
            <a:r>
              <a:rPr lang="en-US" i="1" dirty="0" smtClean="0"/>
              <a:t>position/standing</a:t>
            </a:r>
            <a:r>
              <a:rPr lang="en-US" dirty="0" smtClean="0"/>
              <a:t> on a topic/issue)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Standards and Guidelines </a:t>
            </a:r>
            <a:r>
              <a:rPr lang="en-US" dirty="0" smtClean="0"/>
              <a:t>(</a:t>
            </a:r>
            <a:r>
              <a:rPr lang="en-US" i="1" dirty="0" smtClean="0"/>
              <a:t>Formalized guidance </a:t>
            </a:r>
            <a:r>
              <a:rPr lang="en-US" dirty="0" smtClean="0"/>
              <a:t>on a topic/issue)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Developed and/or revised by GI nursing professionals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SGNA’s Practice Committee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– through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 collaborative process</a:t>
            </a:r>
          </a:p>
          <a:p>
            <a:r>
              <a:rPr lang="en-US" dirty="0"/>
              <a:t>S</a:t>
            </a:r>
            <a:r>
              <a:rPr lang="en-US" dirty="0" smtClean="0"/>
              <a:t>upport SGNA’s mission and vision by providing a framework </a:t>
            </a:r>
            <a:r>
              <a:rPr lang="en-US" dirty="0" smtClean="0">
                <a:solidFill>
                  <a:schemeClr val="tx2"/>
                </a:solidFill>
              </a:rPr>
              <a:t>for the practice of gastroenterology/endoscopy nurses</a:t>
            </a:r>
          </a:p>
          <a:p>
            <a:r>
              <a:rPr lang="en-US" dirty="0" smtClean="0"/>
              <a:t>Are adopted by GI nursing professionals in every practice setting, across the U.S.</a:t>
            </a:r>
          </a:p>
        </p:txBody>
      </p:sp>
    </p:spTree>
    <p:extLst>
      <p:ext uri="{BB962C8B-B14F-4D97-AF65-F5344CB8AC3E}">
        <p14:creationId xmlns:p14="http://schemas.microsoft.com/office/powerpoint/2010/main" val="101989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" b="18436"/>
          <a:stretch/>
        </p:blipFill>
        <p:spPr>
          <a:xfrm>
            <a:off x="356884" y="36576"/>
            <a:ext cx="8549657" cy="51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2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Topics do the Practice Documents Cover?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3948194" cy="3260381"/>
          </a:xfrm>
        </p:spPr>
        <p:txBody>
          <a:bodyPr numCol="1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SGNA's </a:t>
            </a:r>
            <a:r>
              <a:rPr lang="en-US" dirty="0" smtClean="0"/>
              <a:t>Practice Documents address </a:t>
            </a:r>
            <a:r>
              <a:rPr lang="en-US" dirty="0"/>
              <a:t>issues directly affecting the practice of gastroenterology </a:t>
            </a:r>
            <a:r>
              <a:rPr lang="en-US" dirty="0" smtClean="0"/>
              <a:t>nursing, within categories that include:</a:t>
            </a:r>
          </a:p>
          <a:p>
            <a:r>
              <a:rPr lang="en-US" dirty="0" smtClean="0"/>
              <a:t>Infection Prevention</a:t>
            </a:r>
          </a:p>
          <a:p>
            <a:r>
              <a:rPr lang="en-US" dirty="0" smtClean="0"/>
              <a:t>Nursing Practice and Role Delineation</a:t>
            </a:r>
          </a:p>
          <a:p>
            <a:r>
              <a:rPr lang="en-US" dirty="0" smtClean="0"/>
              <a:t>Procedures</a:t>
            </a:r>
          </a:p>
          <a:p>
            <a:r>
              <a:rPr lang="en-US" dirty="0" smtClean="0"/>
              <a:t>Safety</a:t>
            </a:r>
            <a:endParaRPr lang="en-US" dirty="0"/>
          </a:p>
          <a:p>
            <a:r>
              <a:rPr lang="en-US" dirty="0" smtClean="0"/>
              <a:t>Sedation </a:t>
            </a:r>
            <a:r>
              <a:rPr lang="en-US" dirty="0"/>
              <a:t>and Analgesia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44" y="1369218"/>
            <a:ext cx="4576845" cy="292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Key Components?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6009750" cy="3260381"/>
          </a:xfrm>
        </p:spPr>
        <p:txBody>
          <a:bodyPr numCol="2"/>
          <a:lstStyle/>
          <a:p>
            <a:r>
              <a:rPr lang="en-US" dirty="0" smtClean="0"/>
              <a:t>Acknowledgements</a:t>
            </a:r>
          </a:p>
          <a:p>
            <a:r>
              <a:rPr lang="en-US" dirty="0" smtClean="0"/>
              <a:t>Contributors</a:t>
            </a:r>
          </a:p>
          <a:p>
            <a:r>
              <a:rPr lang="en-US" dirty="0" smtClean="0"/>
              <a:t>Disclaimer</a:t>
            </a:r>
          </a:p>
          <a:p>
            <a:r>
              <a:rPr lang="en-US" dirty="0" smtClean="0"/>
              <a:t>Preface or Background</a:t>
            </a:r>
          </a:p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References</a:t>
            </a:r>
          </a:p>
          <a:p>
            <a:r>
              <a:rPr lang="en-US" dirty="0" smtClean="0"/>
              <a:t>Recommended Reading</a:t>
            </a:r>
          </a:p>
          <a:p>
            <a:r>
              <a:rPr lang="en-US" dirty="0" smtClean="0"/>
              <a:t>Position</a:t>
            </a:r>
            <a:r>
              <a:rPr lang="en-US" dirty="0"/>
              <a:t>, Standards of Practice, Role Delineation or Clinical Instruction</a:t>
            </a:r>
            <a:r>
              <a:rPr lang="en-US" dirty="0" smtClean="0"/>
              <a:t>/ Recommendations*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015" y="642173"/>
            <a:ext cx="2024385" cy="2623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015" y="1900801"/>
            <a:ext cx="2024385" cy="26252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01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Now that you know more about the practice documents, what are some actions you can take?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 the practice documents and consider their applicability to your unit/facility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Share with your unit and educate your colleagues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Volunteer to lead an educational session(s) with your team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Share with your manager or administrator (with SGNA resources)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1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Justifying the Guidelines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0381"/>
          </a:xfrm>
        </p:spPr>
        <p:txBody>
          <a:bodyPr>
            <a:normAutofit/>
          </a:bodyPr>
          <a:lstStyle/>
          <a:p>
            <a:r>
              <a:rPr lang="en-US" b="1" dirty="0" smtClean="0"/>
              <a:t>With managers/administrators</a:t>
            </a:r>
            <a:r>
              <a:rPr lang="en-US" dirty="0" smtClean="0"/>
              <a:t>: Emphasize that </a:t>
            </a:r>
            <a:r>
              <a:rPr lang="en-US" dirty="0" smtClean="0"/>
              <a:t>they are evidence-based and objective, </a:t>
            </a:r>
            <a:r>
              <a:rPr lang="en-US" dirty="0"/>
              <a:t>written by GI nursing </a:t>
            </a:r>
            <a:r>
              <a:rPr lang="en-US" dirty="0" smtClean="0"/>
              <a:t>professionals </a:t>
            </a:r>
            <a:r>
              <a:rPr lang="en-US" dirty="0"/>
              <a:t>for GI nursing professionals on issues specific to the </a:t>
            </a:r>
            <a:r>
              <a:rPr lang="en-US" dirty="0" smtClean="0"/>
              <a:t>specialty</a:t>
            </a:r>
            <a:endParaRPr lang="en-US" dirty="0" smtClean="0"/>
          </a:p>
          <a:p>
            <a:r>
              <a:rPr lang="en-US" b="1" dirty="0" smtClean="0"/>
              <a:t>With accrediting body representatives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Share SGNA resources </a:t>
            </a:r>
          </a:p>
          <a:p>
            <a:pPr lvl="1"/>
            <a:r>
              <a:rPr lang="en-US" dirty="0" smtClean="0"/>
              <a:t>Be prepared to speak to the content of the practice document and how your unit has chosen to follow it</a:t>
            </a:r>
          </a:p>
          <a:p>
            <a:pPr lvl="1"/>
            <a:r>
              <a:rPr lang="en-US" dirty="0" smtClean="0"/>
              <a:t>Be confident. Surveyors may not be familiar with these documents; you can help to educate them. Facilities are obligated to follow their own policies and procedures. Accrediting bodies are trying to make sure facilities are following their processes.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8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SGNA Resources – </a:t>
            </a:r>
            <a:r>
              <a:rPr lang="en-US" dirty="0" smtClean="0"/>
              <a:t>Justifying the </a:t>
            </a:r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5613750" cy="31165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Now accessible through the SGNA website:</a:t>
            </a:r>
          </a:p>
          <a:p>
            <a:r>
              <a:rPr lang="en-US" dirty="0" smtClean="0"/>
              <a:t>“Setting the Standard in Our GI Unit” </a:t>
            </a:r>
            <a:r>
              <a:rPr lang="en-US" dirty="0" smtClean="0"/>
              <a:t>– </a:t>
            </a:r>
            <a:r>
              <a:rPr lang="en-US" dirty="0"/>
              <a:t>PowerPoint Presentation (with </a:t>
            </a:r>
            <a:r>
              <a:rPr lang="en-US" dirty="0" smtClean="0"/>
              <a:t>suggested talking points)</a:t>
            </a:r>
            <a:endParaRPr lang="en-US" dirty="0" smtClean="0"/>
          </a:p>
          <a:p>
            <a:r>
              <a:rPr lang="en-US" dirty="0" smtClean="0"/>
              <a:t>Practice Documents FAQ (PDF)</a:t>
            </a:r>
          </a:p>
          <a:p>
            <a:r>
              <a:rPr lang="en-US" dirty="0" smtClean="0"/>
              <a:t>Practice Document Development &amp; Revision Process (PDF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Practice Document Flyer (PDF)</a:t>
            </a:r>
            <a:endParaRPr lang="en-US" dirty="0"/>
          </a:p>
          <a:p>
            <a:r>
              <a:rPr lang="en-US" dirty="0" smtClean="0"/>
              <a:t>Email copy for </a:t>
            </a:r>
            <a:r>
              <a:rPr lang="en-US" dirty="0" smtClean="0"/>
              <a:t>unit/facility decision-makers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GNA_Corporate">
      <a:dk1>
        <a:srgbClr val="1C2C68"/>
      </a:dk1>
      <a:lt1>
        <a:srgbClr val="FFFFFF"/>
      </a:lt1>
      <a:dk2>
        <a:srgbClr val="1B3C88"/>
      </a:dk2>
      <a:lt2>
        <a:srgbClr val="D4D4D4"/>
      </a:lt2>
      <a:accent1>
        <a:srgbClr val="1CB1AF"/>
      </a:accent1>
      <a:accent2>
        <a:srgbClr val="6A8FC7"/>
      </a:accent2>
      <a:accent3>
        <a:srgbClr val="EE8A2F"/>
      </a:accent3>
      <a:accent4>
        <a:srgbClr val="99509C"/>
      </a:accent4>
      <a:accent5>
        <a:srgbClr val="D8DD5A"/>
      </a:accent5>
      <a:accent6>
        <a:srgbClr val="117F7E"/>
      </a:accent6>
      <a:hlink>
        <a:srgbClr val="EE8A2F"/>
      </a:hlink>
      <a:folHlink>
        <a:srgbClr val="68316A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GNA_323209-18_CorporatePPT_16x9" id="{371D48E9-552A-6A49-91AD-274CE0860399}" vid="{870A6BD6-5986-504B-A874-A10EDFE74C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SGNA_323209-18_CorporatePPT_16x9</Template>
  <TotalTime>403</TotalTime>
  <Words>435</Words>
  <Application>Microsoft Office PowerPoint</Application>
  <PresentationFormat>On-screen Show (16:9)</PresentationFormat>
  <Paragraphs>50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Office Theme</vt:lpstr>
      <vt:lpstr>PowerPoint Presentation</vt:lpstr>
      <vt:lpstr>SGNA Sets the Standard</vt:lpstr>
      <vt:lpstr>About SGNA’s Practice Documents</vt:lpstr>
      <vt:lpstr>PowerPoint Presentation</vt:lpstr>
      <vt:lpstr>What Topics do the Practice Documents Cover?</vt:lpstr>
      <vt:lpstr>What are the Key Components?</vt:lpstr>
      <vt:lpstr>Next Steps</vt:lpstr>
      <vt:lpstr>Justifying the Guidelines </vt:lpstr>
      <vt:lpstr>SGNA Resources – Justifying the Guidelines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Crews-Anderson, Victoria</dc:creator>
  <cp:lastModifiedBy>Crews-Anderson, Victoria</cp:lastModifiedBy>
  <cp:revision>40</cp:revision>
  <dcterms:created xsi:type="dcterms:W3CDTF">2019-04-26T19:48:14Z</dcterms:created>
  <dcterms:modified xsi:type="dcterms:W3CDTF">2019-09-27T20:22:14Z</dcterms:modified>
</cp:coreProperties>
</file>