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9" r:id="rId3"/>
    <p:sldId id="280" r:id="rId4"/>
    <p:sldId id="257" r:id="rId5"/>
    <p:sldId id="278" r:id="rId6"/>
    <p:sldId id="276" r:id="rId7"/>
    <p:sldId id="274" r:id="rId8"/>
    <p:sldId id="270" r:id="rId9"/>
    <p:sldId id="281" r:id="rId10"/>
    <p:sldId id="264" r:id="rId11"/>
    <p:sldId id="277" r:id="rId12"/>
    <p:sldId id="275" r:id="rId13"/>
    <p:sldId id="269" r:id="rId14"/>
    <p:sldId id="273" r:id="rId15"/>
    <p:sldId id="282" r:id="rId16"/>
    <p:sldId id="267" r:id="rId17"/>
    <p:sldId id="268" r:id="rId1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Eskew, Kimberly" initials="EK" lastIdx="2" clrIdx="0">
    <p:extLst>
      <p:ext uri="{19B8F6BF-5375-455C-9EA6-DF929625EA0E}">
        <p15:presenceInfo xmlns:p15="http://schemas.microsoft.com/office/powerpoint/2012/main" userId="S-1-5-21-1466045628-881665582-335421608-94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9"/>
    <p:restoredTop sz="94674"/>
  </p:normalViewPr>
  <p:slideViewPr>
    <p:cSldViewPr snapToGrid="0" snapToObjects="1">
      <p:cViewPr varScale="1">
        <p:scale>
          <a:sx n="152" d="100"/>
          <a:sy n="152" d="100"/>
        </p:scale>
        <p:origin x="6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1-05-12T09:37:58.812" idx="2">
    <p:pos x="5760" y="0"/>
    <p:text>Since they can't click on the Learn More - can we add a web URL for them to go to?</p:text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04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GNA Communiti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6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mbershi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98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048D-1D0E-474C-B458-71C8CC232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05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048D-1D0E-474C-B458-71C8CC232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58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048D-1D0E-474C-B458-71C8CC232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33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048D-1D0E-474C-B458-71C8CC232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56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048D-1D0E-474C-B458-71C8CC232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40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048D-1D0E-474C-B458-71C8CC232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3A44FA4-DC9E-DC4B-A0E4-69DC44B281E5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048D-1D0E-474C-B458-71C8CC232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2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11" y="833729"/>
            <a:ext cx="7886700" cy="2139553"/>
          </a:xfrm>
        </p:spPr>
        <p:txBody>
          <a:bodyPr anchor="b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611" y="2993523"/>
            <a:ext cx="7886700" cy="112514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673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611" y="833729"/>
            <a:ext cx="7886700" cy="2139553"/>
          </a:xfrm>
        </p:spPr>
        <p:txBody>
          <a:bodyPr anchor="b"/>
          <a:lstStyle>
            <a:lvl1pPr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611" y="2993523"/>
            <a:ext cx="7886700" cy="112514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702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nual Cou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48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INA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4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Inside Tr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422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fection Preve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0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obile Ap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70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116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6626" y="4661174"/>
            <a:ext cx="1648724" cy="258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1" baseline="0">
                <a:solidFill>
                  <a:schemeClr val="tx2"/>
                </a:solidFill>
                <a:latin typeface="georgia" charset="0"/>
              </a:defRPr>
            </a:lvl1pPr>
          </a:lstStyle>
          <a:p>
            <a:fld id="{0FC0048D-1D0E-474C-B458-71C8CC232F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64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74" r:id="rId5"/>
    <p:sldLayoutId id="2147483673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1" kern="1200" baseline="0">
          <a:solidFill>
            <a:schemeClr val="tx2"/>
          </a:solidFill>
          <a:latin typeface="georgia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100" kern="1200" baseline="0">
          <a:solidFill>
            <a:srgbClr val="797979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800" kern="1200" baseline="0">
          <a:solidFill>
            <a:srgbClr val="797979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500" kern="1200" baseline="0">
          <a:solidFill>
            <a:srgbClr val="797979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1350" kern="1200" baseline="0">
          <a:solidFill>
            <a:srgbClr val="797979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sz="1350" kern="1200" baseline="0">
          <a:solidFill>
            <a:srgbClr val="797979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87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82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Introducing: Student 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84" y="1229711"/>
            <a:ext cx="6157044" cy="3216166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Students are now welcome to join the SGNA community and to learn more about the world of GI nursing</a:t>
            </a:r>
            <a:r>
              <a:rPr lang="en-US" dirty="0" smtClean="0"/>
              <a:t>.</a:t>
            </a:r>
          </a:p>
          <a:p>
            <a:pPr marL="0" indent="0" fontAlgn="base">
              <a:buNone/>
            </a:pPr>
            <a:endParaRPr lang="en-US" sz="1200" dirty="0" smtClean="0"/>
          </a:p>
          <a:p>
            <a:pPr fontAlgn="base"/>
            <a:r>
              <a:rPr lang="en-US" dirty="0" smtClean="0"/>
              <a:t>Student </a:t>
            </a:r>
            <a:r>
              <a:rPr lang="en-US" dirty="0"/>
              <a:t>membership includes access to:</a:t>
            </a:r>
          </a:p>
          <a:p>
            <a:pPr lvl="1" fontAlgn="base"/>
            <a:r>
              <a:rPr lang="en-US" b="1" dirty="0">
                <a:solidFill>
                  <a:schemeClr val="accent4"/>
                </a:solidFill>
              </a:rPr>
              <a:t>Webinars and eLearning</a:t>
            </a:r>
            <a:r>
              <a:rPr lang="en-US" dirty="0"/>
              <a:t> programs </a:t>
            </a:r>
            <a:endParaRPr lang="en-US" dirty="0" smtClean="0"/>
          </a:p>
          <a:p>
            <a:pPr lvl="1" fontAlgn="base"/>
            <a:r>
              <a:rPr lang="en-US" b="1" dirty="0" smtClean="0">
                <a:solidFill>
                  <a:schemeClr val="accent4"/>
                </a:solidFill>
              </a:rPr>
              <a:t>Practice </a:t>
            </a:r>
            <a:r>
              <a:rPr lang="en-US" b="1" dirty="0">
                <a:solidFill>
                  <a:schemeClr val="accent4"/>
                </a:solidFill>
              </a:rPr>
              <a:t>documents</a:t>
            </a:r>
            <a:r>
              <a:rPr lang="en-US" dirty="0"/>
              <a:t> </a:t>
            </a:r>
            <a:endParaRPr lang="en-US" dirty="0" smtClean="0"/>
          </a:p>
          <a:p>
            <a:pPr lvl="1" fontAlgn="base"/>
            <a:r>
              <a:rPr lang="en-US" dirty="0" smtClean="0"/>
              <a:t>Discounts </a:t>
            </a:r>
            <a:r>
              <a:rPr lang="en-US" dirty="0"/>
              <a:t>on </a:t>
            </a:r>
            <a:r>
              <a:rPr lang="en-US" b="1" dirty="0">
                <a:solidFill>
                  <a:schemeClr val="accent4"/>
                </a:solidFill>
              </a:rPr>
              <a:t>foundational publications</a:t>
            </a:r>
            <a:r>
              <a:rPr lang="en-US" dirty="0">
                <a:solidFill>
                  <a:schemeClr val="accent4"/>
                </a:solidFill>
              </a:rPr>
              <a:t> </a:t>
            </a:r>
            <a:r>
              <a:rPr lang="en-US" dirty="0"/>
              <a:t> </a:t>
            </a:r>
            <a:endParaRPr lang="en-US" dirty="0" smtClean="0"/>
          </a:p>
          <a:p>
            <a:pPr lvl="1" fontAlgn="base"/>
            <a:r>
              <a:rPr lang="en-US" dirty="0" smtClean="0"/>
              <a:t>An</a:t>
            </a:r>
            <a:r>
              <a:rPr lang="en-US" dirty="0"/>
              <a:t> </a:t>
            </a:r>
            <a:r>
              <a:rPr lang="en-US" b="1" dirty="0">
                <a:solidFill>
                  <a:schemeClr val="accent4"/>
                </a:solidFill>
              </a:rPr>
              <a:t>online community</a:t>
            </a:r>
            <a:r>
              <a:rPr lang="en-US" dirty="0"/>
              <a:t> of experienced GI </a:t>
            </a:r>
            <a:r>
              <a:rPr lang="en-US" dirty="0" smtClean="0"/>
              <a:t>nurses</a:t>
            </a:r>
            <a:endParaRPr lang="en-US" dirty="0"/>
          </a:p>
        </p:txBody>
      </p:sp>
      <p:pic>
        <p:nvPicPr>
          <p:cNvPr id="1026" name="Picture 2" descr="https://www.sgna.org/portals/0/Membership/pexels-rfstudio-3059750.jpg?ver=2021-02-12-093248-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96" y="1229711"/>
            <a:ext cx="2359951" cy="15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1396" y="2935291"/>
            <a:ext cx="2359952" cy="156966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228600" tIns="228600" rIns="228600" bIns="228600" rtlCol="0">
            <a:spAutoFit/>
          </a:bodyPr>
          <a:lstStyle/>
          <a:p>
            <a:r>
              <a:rPr lang="en-US" sz="1800" dirty="0" smtClean="0"/>
              <a:t>Annual Student Membership = $40 </a:t>
            </a:r>
            <a:r>
              <a:rPr lang="en-US" sz="1800" i="1" dirty="0" smtClean="0"/>
              <a:t>(with university email address)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575059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0C473-F87E-4E45-83B4-BAF7013D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eLearning Especially for Associates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25684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Associates Program</a:t>
            </a:r>
            <a:endParaRPr lang="en-US" b="1" dirty="0"/>
          </a:p>
          <a:p>
            <a:pPr lvl="1"/>
            <a:r>
              <a:rPr lang="en-US" dirty="0" smtClean="0"/>
              <a:t>Build knowledge on topics ranging from endoscope reprocessing to anatomy &amp; physiology</a:t>
            </a:r>
            <a:endParaRPr lang="en-US" dirty="0"/>
          </a:p>
          <a:p>
            <a:pPr lvl="2"/>
            <a:r>
              <a:rPr lang="en-US" dirty="0" smtClean="0"/>
              <a:t>Earn 7.0 contact hours from CBSPD</a:t>
            </a:r>
          </a:p>
          <a:p>
            <a:pPr lvl="2"/>
            <a:r>
              <a:rPr lang="en-US" dirty="0" smtClean="0"/>
              <a:t>Receive </a:t>
            </a:r>
            <a:r>
              <a:rPr lang="en-US" dirty="0"/>
              <a:t>GI Technical Specialist (GTS) </a:t>
            </a:r>
            <a:r>
              <a:rPr lang="en-US" dirty="0" smtClean="0"/>
              <a:t>recognition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25684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Advanced Associates Program</a:t>
            </a:r>
            <a:endParaRPr lang="en-US" b="1" dirty="0"/>
          </a:p>
          <a:p>
            <a:pPr lvl="1"/>
            <a:r>
              <a:rPr lang="en-US" dirty="0" smtClean="0"/>
              <a:t>Explore case studies and additional resources that help strengthen critical thinking skills</a:t>
            </a:r>
            <a:endParaRPr lang="en-US" dirty="0"/>
          </a:p>
          <a:p>
            <a:pPr lvl="2"/>
            <a:r>
              <a:rPr lang="en-US" dirty="0" smtClean="0"/>
              <a:t>Earn </a:t>
            </a:r>
            <a:r>
              <a:rPr lang="en-US" dirty="0"/>
              <a:t>4.5 contact hours from </a:t>
            </a:r>
            <a:r>
              <a:rPr lang="en-US" dirty="0" smtClean="0"/>
              <a:t>CBSPD</a:t>
            </a:r>
          </a:p>
          <a:p>
            <a:pPr lvl="2"/>
            <a:r>
              <a:rPr lang="en-US" dirty="0" smtClean="0"/>
              <a:t>Receive </a:t>
            </a:r>
            <a:r>
              <a:rPr lang="en-US" dirty="0"/>
              <a:t>Advanced GI Technical Specialist (AGTS) </a:t>
            </a:r>
            <a:r>
              <a:rPr lang="en-US" dirty="0" smtClean="0"/>
              <a:t>recognition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6686" y="3679141"/>
            <a:ext cx="7689668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Both programs generously supported by an educational grant </a:t>
            </a:r>
            <a:r>
              <a:rPr lang="en-US" sz="1400" i="1" dirty="0"/>
              <a:t>from Fujifilm Medical Systems U.S.A., Inc.</a:t>
            </a:r>
            <a:endParaRPr lang="en-US" sz="1400" i="1" dirty="0" smtClean="0"/>
          </a:p>
          <a:p>
            <a:r>
              <a:rPr lang="en-US" sz="1400" i="1" dirty="0" smtClean="0"/>
              <a:t>Members </a:t>
            </a:r>
            <a:r>
              <a:rPr lang="en-US" sz="1400" i="1" dirty="0"/>
              <a:t>save 50% </a:t>
            </a:r>
            <a:r>
              <a:rPr lang="en-US" sz="1400" i="1" dirty="0" smtClean="0"/>
              <a:t>on both programs | Visit </a:t>
            </a:r>
            <a:r>
              <a:rPr lang="en-US" sz="1400" i="1" dirty="0"/>
              <a:t>the store at now at sgna.org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27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Exclusive Career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3140242"/>
            <a:ext cx="8130339" cy="1345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SGNA Members: Access or post new employment opportunities, career coaching and job-search resources at sgna.org</a:t>
            </a: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543" t="7710" r="21256" b="63163"/>
          <a:stretch/>
        </p:blipFill>
        <p:spPr>
          <a:xfrm>
            <a:off x="0" y="0"/>
            <a:ext cx="9119938" cy="29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9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sgna.org/portals/0/Marketplace/CC6.jpg?ver=2020-04-15-102244-4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33" y="1268016"/>
            <a:ext cx="2158124" cy="27794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Foundational Resource for </a:t>
            </a:r>
            <a:r>
              <a:rPr lang="en-US" dirty="0" smtClean="0"/>
              <a:t>Your </a:t>
            </a:r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68017"/>
            <a:ext cx="4631328" cy="3217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/>
              <a:t>Gastroenterology Nursing: A Core Curriculum (6</a:t>
            </a:r>
            <a:r>
              <a:rPr lang="en-US" b="1" i="1" baseline="30000" dirty="0" smtClean="0"/>
              <a:t>th</a:t>
            </a:r>
            <a:r>
              <a:rPr lang="en-US" b="1" i="1" dirty="0" smtClean="0"/>
              <a:t> </a:t>
            </a:r>
            <a:r>
              <a:rPr lang="en-US" b="1" i="1" dirty="0" smtClean="0"/>
              <a:t>Edition)</a:t>
            </a:r>
            <a:endParaRPr lang="en-US" b="1" i="1" dirty="0"/>
          </a:p>
          <a:p>
            <a:pPr marL="342900" lvl="1" indent="0">
              <a:spcAft>
                <a:spcPts val="600"/>
              </a:spcAft>
              <a:buNone/>
            </a:pPr>
            <a:r>
              <a:rPr lang="en-US" dirty="0" smtClean="0"/>
              <a:t>The latest </a:t>
            </a:r>
            <a:r>
              <a:rPr lang="en-US" dirty="0"/>
              <a:t>edition and features updates to all 32 chapters. This foundational resource is designed to meet the needs of all members of the gastroenterology nursing team within any GI/endoscopy facility.</a:t>
            </a:r>
            <a:endParaRPr lang="en-US" dirty="0" smtClean="0"/>
          </a:p>
          <a:p>
            <a:pPr marL="0" indent="0">
              <a:buNone/>
            </a:pPr>
            <a:r>
              <a:rPr lang="en-US" i="1" dirty="0"/>
              <a:t>Members save 50% </a:t>
            </a:r>
          </a:p>
          <a:p>
            <a:pPr marL="0" indent="0">
              <a:buNone/>
            </a:pPr>
            <a:r>
              <a:rPr lang="en-US" i="1" dirty="0"/>
              <a:t>Visit the store at now at </a:t>
            </a:r>
            <a:r>
              <a:rPr lang="en-US" i="1" dirty="0" smtClean="0"/>
              <a:t>sgna.org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90368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31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27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BB7B1-1262-BD46-B6A0-937790AC0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1691"/>
            <a:ext cx="7886700" cy="317404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i="1" dirty="0" smtClean="0"/>
              <a:t>“I </a:t>
            </a:r>
            <a:r>
              <a:rPr lang="en-US" sz="2800" i="1" dirty="0"/>
              <a:t>felt so lost and overwhelmed when I first started working in GI. Having SGNA resources really helped me navigate the new role. Being an SGNA member has definitely helped me become a better nurse in such a specialized area.”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Stephanie </a:t>
            </a:r>
            <a:r>
              <a:rPr lang="en-US" sz="2400" b="1" dirty="0" err="1">
                <a:solidFill>
                  <a:schemeClr val="tx2"/>
                </a:solidFill>
              </a:rPr>
              <a:t>Byelick</a:t>
            </a:r>
            <a:r>
              <a:rPr lang="en-US" sz="2400" b="1" dirty="0">
                <a:solidFill>
                  <a:schemeClr val="tx2"/>
                </a:solidFill>
              </a:rPr>
              <a:t>, Morristown Medical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3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Must-have Reference Manual for Your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69219"/>
            <a:ext cx="4631328" cy="31165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Manual of Gastrointestinal Procedures (7</a:t>
            </a:r>
            <a:r>
              <a:rPr lang="en-US" b="1" baseline="30000" dirty="0" smtClean="0"/>
              <a:t>th</a:t>
            </a:r>
            <a:r>
              <a:rPr lang="en-US" b="1" dirty="0" smtClean="0"/>
              <a:t> Edition)</a:t>
            </a:r>
            <a:endParaRPr lang="en-US" b="1" dirty="0"/>
          </a:p>
          <a:p>
            <a:pPr marL="342900" lvl="1" indent="0">
              <a:spcAft>
                <a:spcPts val="600"/>
              </a:spcAft>
              <a:buNone/>
            </a:pPr>
            <a:r>
              <a:rPr lang="en-US" dirty="0" smtClean="0"/>
              <a:t>Featuring 60+ GI procedures (including descriptions), </a:t>
            </a:r>
            <a:r>
              <a:rPr lang="en-US" dirty="0"/>
              <a:t>indications, contraindications, pre-, intra- and post- procedure assessment, care and responsibilities, patient teaching, equipment, and potential </a:t>
            </a:r>
            <a:r>
              <a:rPr lang="en-US" dirty="0" smtClean="0"/>
              <a:t>complications. </a:t>
            </a:r>
          </a:p>
          <a:p>
            <a:pPr marL="342900" lvl="1" indent="0">
              <a:buNone/>
            </a:pPr>
            <a:r>
              <a:rPr lang="en-US" dirty="0" smtClean="0"/>
              <a:t>This is made </a:t>
            </a:r>
            <a:r>
              <a:rPr lang="en-US" dirty="0"/>
              <a:t>available through an educational grant from </a:t>
            </a:r>
            <a:r>
              <a:rPr lang="en-US" dirty="0" err="1" smtClean="0"/>
              <a:t>Medivators</a:t>
            </a:r>
            <a:r>
              <a:rPr lang="en-US" dirty="0" smtClean="0"/>
              <a:t>.</a:t>
            </a:r>
          </a:p>
          <a:p>
            <a:pPr marL="3429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/>
              <a:t>Members save 50% </a:t>
            </a:r>
          </a:p>
          <a:p>
            <a:pPr marL="0" indent="0">
              <a:buNone/>
            </a:pPr>
            <a:r>
              <a:rPr lang="en-US" i="1" dirty="0"/>
              <a:t>Visit the store at now at </a:t>
            </a:r>
            <a:r>
              <a:rPr lang="en-US" i="1" dirty="0" smtClean="0"/>
              <a:t>sgna.org</a:t>
            </a:r>
            <a:endParaRPr lang="en-US" i="1" dirty="0"/>
          </a:p>
        </p:txBody>
      </p:sp>
      <p:pic>
        <p:nvPicPr>
          <p:cNvPr id="1026" name="Picture 2" descr="https://www.sgna.org/portals/0/Marketplace/SGNA_ProcedureManual-7thEd_Cover1%20(003).jpg?ver=2018-04-12-134637-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06" y="1058763"/>
            <a:ext cx="2114550" cy="2733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878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C6A884-7A8C-2046-8F2D-B41E3CA8C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86276B-1AA6-7F4A-8265-E0587D99B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5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65652F-43C7-C14D-8236-4B627094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1436969"/>
          </a:xfrm>
        </p:spPr>
        <p:txBody>
          <a:bodyPr/>
          <a:lstStyle/>
          <a:p>
            <a:r>
              <a:rPr lang="en-US" dirty="0" smtClean="0"/>
              <a:t>Get the Latest SGNA News &amp; Updates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4152" b="2837"/>
          <a:stretch/>
        </p:blipFill>
        <p:spPr>
          <a:xfrm>
            <a:off x="2614685" y="1975547"/>
            <a:ext cx="1371600" cy="1275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010034"/>
            <a:ext cx="1188720" cy="1188720"/>
          </a:xfrm>
          <a:prstGeom prst="rect">
            <a:avLst/>
          </a:prstGeom>
        </p:spPr>
      </p:pic>
      <p:pic>
        <p:nvPicPr>
          <p:cNvPr id="3084" name="Picture 12" descr="Image result for twitter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00" y="2019055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youtube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01" y="1975547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30192" y="3313476"/>
            <a:ext cx="1585636" cy="349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5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35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35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@</a:t>
            </a:r>
            <a:r>
              <a:rPr lang="en-US" sz="1800" dirty="0" err="1" smtClean="0"/>
              <a:t>SGNAonline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367336" y="3313476"/>
            <a:ext cx="1866297" cy="1066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5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35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35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Society of Gastroenterology Nurses and Associates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609937" y="3313476"/>
            <a:ext cx="1585636" cy="349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5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35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35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smtClean="0"/>
              <a:t>@</a:t>
            </a:r>
            <a:r>
              <a:rPr lang="en-US" sz="1800" dirty="0" err="1" smtClean="0"/>
              <a:t>SGNAonline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571877" y="3251283"/>
            <a:ext cx="1585636" cy="349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50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35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350" kern="1200" baseline="0">
                <a:solidFill>
                  <a:srgbClr val="797979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err="1" smtClean="0"/>
              <a:t>SGNAhq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05820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1777"/>
            <a:ext cx="7886700" cy="28839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i="1" dirty="0"/>
              <a:t>““SGNA was extremely helpful in providing easily accessible and current information. This encouraged me to keep current and provide science-based info to my </a:t>
            </a:r>
            <a:r>
              <a:rPr lang="en-US" sz="2800" i="1" dirty="0" smtClean="0"/>
              <a:t>coworkers.”</a:t>
            </a:r>
            <a:endParaRPr lang="en-US" sz="2800" i="1" dirty="0"/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Katherine Barton, Maine </a:t>
            </a:r>
            <a:r>
              <a:rPr lang="en-US" b="1" dirty="0">
                <a:solidFill>
                  <a:schemeClr val="tx2"/>
                </a:solidFill>
              </a:rPr>
              <a:t>Medical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34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GNA_Corporate">
      <a:dk1>
        <a:srgbClr val="1C2C68"/>
      </a:dk1>
      <a:lt1>
        <a:srgbClr val="FFFFFF"/>
      </a:lt1>
      <a:dk2>
        <a:srgbClr val="1B3C88"/>
      </a:dk2>
      <a:lt2>
        <a:srgbClr val="D4D4D4"/>
      </a:lt2>
      <a:accent1>
        <a:srgbClr val="1CB1AF"/>
      </a:accent1>
      <a:accent2>
        <a:srgbClr val="6A8FC7"/>
      </a:accent2>
      <a:accent3>
        <a:srgbClr val="EE8A2F"/>
      </a:accent3>
      <a:accent4>
        <a:srgbClr val="99509C"/>
      </a:accent4>
      <a:accent5>
        <a:srgbClr val="D8DD5A"/>
      </a:accent5>
      <a:accent6>
        <a:srgbClr val="117F7E"/>
      </a:accent6>
      <a:hlink>
        <a:srgbClr val="EE8A2F"/>
      </a:hlink>
      <a:folHlink>
        <a:srgbClr val="68316A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GNA_325661-18_RegionalSociety_PPT16x9" id="{EEA4BA60-215A-B044-9D63-475DA62E9FB0}" vid="{7063E919-7E8D-4E4A-B1EB-12A47CAAC48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SGNA_325661-18_RegionalSociety_PPT16x9 (2)</Template>
  <TotalTime>9168</TotalTime>
  <Words>411</Words>
  <Application>Microsoft Office PowerPoint</Application>
  <PresentationFormat>On-screen Show (16:9)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A Must-have Reference Manual for Your Facility</vt:lpstr>
      <vt:lpstr>PowerPoint Presentation</vt:lpstr>
      <vt:lpstr>PowerPoint Presentation</vt:lpstr>
      <vt:lpstr>PowerPoint Presentation</vt:lpstr>
      <vt:lpstr>Get the Latest SGNA News &amp; Updates</vt:lpstr>
      <vt:lpstr>PowerPoint Presentation</vt:lpstr>
      <vt:lpstr>PowerPoint Presentation</vt:lpstr>
      <vt:lpstr>Introducing: Student Membership</vt:lpstr>
      <vt:lpstr>PowerPoint Presentation</vt:lpstr>
      <vt:lpstr>eLearning Especially for Associates</vt:lpstr>
      <vt:lpstr>Exclusive Career </vt:lpstr>
      <vt:lpstr>A Foundational Resource for Your Team</vt:lpstr>
      <vt:lpstr>PowerPoint Presentation</vt:lpstr>
      <vt:lpstr>PowerPoint Presentation</vt:lpstr>
    </vt:vector>
  </TitlesOfParts>
  <Company>SmithBucklin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Crews-Anderson, Victoria</dc:creator>
  <cp:lastModifiedBy>Crews-Anderson, Victoria</cp:lastModifiedBy>
  <cp:revision>27</cp:revision>
  <dcterms:created xsi:type="dcterms:W3CDTF">2019-01-09T22:09:26Z</dcterms:created>
  <dcterms:modified xsi:type="dcterms:W3CDTF">2021-06-11T15:00:45Z</dcterms:modified>
</cp:coreProperties>
</file>