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75812" autoAdjust="0"/>
  </p:normalViewPr>
  <p:slideViewPr>
    <p:cSldViewPr snapToGrid="0" snapToObjects="1">
      <p:cViewPr varScale="1">
        <p:scale>
          <a:sx n="55" d="100"/>
          <a:sy n="55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622C-3E04-4C2D-B6CF-0D7F436A0E3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A5BD7-DA70-4C61-A41B-6B47117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A5BD7-DA70-4C61-A41B-6B47117FF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781E-D11D-4DA8-92AF-E6DE166E7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7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A5BD7-DA70-4C61-A41B-6B47117FF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9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GNA_CorpPPT2011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3515" y="2130425"/>
            <a:ext cx="6481381" cy="1470025"/>
          </a:xfrm>
        </p:spPr>
        <p:txBody>
          <a:bodyPr>
            <a:normAutofit/>
          </a:bodyPr>
          <a:lstStyle>
            <a:lvl1pPr algn="l">
              <a:defRPr sz="3800" baseline="0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3516" y="3886200"/>
            <a:ext cx="648138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3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83F86C-3AD7-D444-91CB-57AC38AE2FE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749A-915F-C34F-A44B-BB5A0AA9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GNA_CorpPPT2011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&gt;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Lucida Grande"/>
        <a:buChar char="—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ü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gna.org/NewMemb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gn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263" y="2097942"/>
            <a:ext cx="6611814" cy="1470025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latin typeface="Arial"/>
                <a:cs typeface="Arial"/>
              </a:rPr>
              <a:t>New Member Engagement </a:t>
            </a:r>
            <a:br>
              <a:rPr lang="en-US" sz="3800" dirty="0" smtClean="0">
                <a:latin typeface="Arial"/>
                <a:cs typeface="Arial"/>
              </a:rPr>
            </a:br>
            <a:r>
              <a:rPr lang="en-US" sz="3600" b="0" i="1" dirty="0"/>
              <a:t>An overview for regional leaders</a:t>
            </a:r>
            <a:r>
              <a:rPr lang="en-US" sz="4000" dirty="0"/>
              <a:t/>
            </a:r>
            <a:br>
              <a:rPr lang="en-US" sz="4000" dirty="0"/>
            </a:br>
            <a:endParaRPr lang="en-US" sz="3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215" y="3886200"/>
            <a:ext cx="7789984" cy="140676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- Sophie Huckabay, Membership Coordinator</a:t>
            </a: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9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Communication and Outreach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i="1" dirty="0" smtClean="0"/>
              <a:t>Regional Marketing Toolkit</a:t>
            </a:r>
            <a:r>
              <a:rPr lang="en-US" dirty="0" smtClean="0"/>
              <a:t> on “Regional Officers” page </a:t>
            </a:r>
          </a:p>
          <a:p>
            <a:r>
              <a:rPr lang="en-US" dirty="0" smtClean="0"/>
              <a:t>New member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month </a:t>
            </a:r>
            <a:r>
              <a:rPr lang="en-US" dirty="0" smtClean="0"/>
              <a:t>template letter</a:t>
            </a:r>
          </a:p>
          <a:p>
            <a:r>
              <a:rPr lang="en-US" dirty="0" smtClean="0"/>
              <a:t>Set up computer or </a:t>
            </a:r>
            <a:r>
              <a:rPr lang="en-US" dirty="0" err="1" smtClean="0"/>
              <a:t>iPad</a:t>
            </a:r>
            <a:r>
              <a:rPr lang="en-US" dirty="0" smtClean="0"/>
              <a:t> for members to join at your conference</a:t>
            </a:r>
          </a:p>
          <a:p>
            <a:r>
              <a:rPr lang="en-US" i="1" dirty="0" smtClean="0"/>
              <a:t>DO NOT</a:t>
            </a:r>
            <a:r>
              <a:rPr lang="en-US" dirty="0" smtClean="0"/>
              <a:t> use the old paper membership applications</a:t>
            </a:r>
          </a:p>
          <a:p>
            <a:pPr lvl="1"/>
            <a:r>
              <a:rPr lang="en-US" i="1" dirty="0" smtClean="0"/>
              <a:t>Our dues have increased</a:t>
            </a:r>
          </a:p>
          <a:p>
            <a:pPr lvl="1"/>
            <a:r>
              <a:rPr lang="en-US" i="1" dirty="0" smtClean="0"/>
              <a:t>If you need a paper application for your event contact SGNA and we can send you a custom form for your region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79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New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Member Resource Center: </a:t>
            </a:r>
            <a:r>
              <a:rPr lang="en-US" dirty="0" smtClean="0">
                <a:hlinkClick r:id="rId2"/>
              </a:rPr>
              <a:t>www.sgna.org/NewMembers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Website overview</a:t>
            </a:r>
          </a:p>
          <a:p>
            <a:pPr lvl="1"/>
            <a:r>
              <a:rPr lang="en-US" dirty="0" smtClean="0"/>
              <a:t>Easy guide to discounts and resources</a:t>
            </a:r>
          </a:p>
          <a:p>
            <a:r>
              <a:rPr lang="en-US" dirty="0" smtClean="0"/>
              <a:t>Special Interest Groups</a:t>
            </a:r>
          </a:p>
          <a:p>
            <a:pPr lvl="1"/>
            <a:r>
              <a:rPr lang="en-US" dirty="0" smtClean="0"/>
              <a:t>Network with peers</a:t>
            </a:r>
          </a:p>
          <a:p>
            <a:r>
              <a:rPr lang="en-US" dirty="0" smtClean="0"/>
              <a:t>Discussion Forums</a:t>
            </a:r>
          </a:p>
          <a:p>
            <a:pPr lvl="1"/>
            <a:r>
              <a:rPr lang="en-US" dirty="0" smtClean="0"/>
              <a:t>Post questions and lend expertise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0" name="Picture 2" descr="C:\Users\shuckaba\AppData\Local\Microsoft\Windows\Temporary Internet Files\Content.IE5\79ZVXAMR\4771917_xx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69" y="1600200"/>
            <a:ext cx="62630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ckaba\AppData\Local\Microsoft\Windows\Temporary Internet Files\Content.IE5\79ZVXAMR\4771917_xx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1206623"/>
            <a:ext cx="7355337" cy="53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Month 1: New Member Pin Mailing</a:t>
            </a:r>
          </a:p>
          <a:p>
            <a:pPr lvl="1"/>
            <a:r>
              <a:rPr lang="en-US" sz="2800" i="1" dirty="0" smtClean="0"/>
              <a:t>You are a resource</a:t>
            </a:r>
          </a:p>
          <a:p>
            <a:r>
              <a:rPr lang="en-US" sz="3200" dirty="0" smtClean="0"/>
              <a:t>Month 2: Networking Email</a:t>
            </a:r>
          </a:p>
          <a:p>
            <a:pPr lvl="1"/>
            <a:r>
              <a:rPr lang="en-US" sz="2800" i="1" dirty="0" smtClean="0"/>
              <a:t>You are connected</a:t>
            </a:r>
          </a:p>
          <a:p>
            <a:r>
              <a:rPr lang="en-US" sz="3200" dirty="0" smtClean="0"/>
              <a:t>Month 3: Education Email</a:t>
            </a:r>
          </a:p>
          <a:p>
            <a:pPr lvl="1"/>
            <a:r>
              <a:rPr lang="en-US" sz="2800" i="1" dirty="0" smtClean="0"/>
              <a:t>You are in the know</a:t>
            </a:r>
          </a:p>
          <a:p>
            <a:r>
              <a:rPr lang="en-US" sz="3200" dirty="0" smtClean="0"/>
              <a:t>Month 7: Magnet Mailing</a:t>
            </a:r>
          </a:p>
          <a:p>
            <a:pPr lvl="1"/>
            <a:r>
              <a:rPr lang="en-US" sz="2800" i="1" dirty="0" smtClean="0"/>
              <a:t>You are SGNA!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974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 1: New </a:t>
            </a:r>
            <a:r>
              <a:rPr lang="en-US" sz="2800" dirty="0"/>
              <a:t>Member Pin Mailing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67" y="1495889"/>
            <a:ext cx="1810552" cy="1297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7" y="1495887"/>
            <a:ext cx="3364923" cy="4622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13" y="2942040"/>
            <a:ext cx="1753260" cy="1264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54" y="4363663"/>
            <a:ext cx="1926619" cy="13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 2: Networking Email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Subject: “Your New SGNA Membership Plugs You Into Our New Network”</a:t>
            </a:r>
          </a:p>
          <a:p>
            <a:pPr lvl="1"/>
            <a:r>
              <a:rPr lang="en-US" dirty="0" smtClean="0"/>
              <a:t>Connect with Your Region</a:t>
            </a:r>
          </a:p>
          <a:p>
            <a:pPr lvl="1"/>
            <a:r>
              <a:rPr lang="en-US" dirty="0" smtClean="0"/>
              <a:t>Connect with Your Community</a:t>
            </a:r>
          </a:p>
          <a:p>
            <a:pPr lvl="1"/>
            <a:r>
              <a:rPr lang="en-US" dirty="0" smtClean="0"/>
              <a:t>Connect with Your </a:t>
            </a:r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1" y="1600200"/>
            <a:ext cx="3579205" cy="4525963"/>
          </a:xfrm>
        </p:spPr>
      </p:pic>
    </p:spTree>
    <p:extLst>
      <p:ext uri="{BB962C8B-B14F-4D97-AF65-F5344CB8AC3E}">
        <p14:creationId xmlns:p14="http://schemas.microsoft.com/office/powerpoint/2010/main" val="42506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 3: Education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Subject: Hitch a Ride on the SGNA Information Highway</a:t>
            </a:r>
          </a:p>
          <a:p>
            <a:pPr lvl="1"/>
            <a:r>
              <a:rPr lang="en-US" dirty="0" smtClean="0"/>
              <a:t>Infection Prevention</a:t>
            </a:r>
          </a:p>
          <a:p>
            <a:pPr lvl="1"/>
            <a:r>
              <a:rPr lang="en-US" dirty="0" smtClean="0"/>
              <a:t>Continuing Education</a:t>
            </a:r>
          </a:p>
          <a:p>
            <a:pPr lvl="1"/>
            <a:r>
              <a:rPr lang="en-US" dirty="0" smtClean="0"/>
              <a:t>Industry Educational Resources</a:t>
            </a:r>
          </a:p>
          <a:p>
            <a:pPr lvl="1"/>
            <a:r>
              <a:rPr lang="en-US" dirty="0" smtClean="0"/>
              <a:t>Practice Documents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62" y="1600200"/>
            <a:ext cx="3211675" cy="4525963"/>
          </a:xfrm>
        </p:spPr>
      </p:pic>
    </p:spTree>
    <p:extLst>
      <p:ext uri="{BB962C8B-B14F-4D97-AF65-F5344CB8AC3E}">
        <p14:creationId xmlns:p14="http://schemas.microsoft.com/office/powerpoint/2010/main" val="33192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 7: Magnet Mailing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2" y="1600200"/>
            <a:ext cx="7268696" cy="4525963"/>
          </a:xfrm>
        </p:spPr>
      </p:pic>
    </p:spTree>
    <p:extLst>
      <p:ext uri="{BB962C8B-B14F-4D97-AF65-F5344CB8AC3E}">
        <p14:creationId xmlns:p14="http://schemas.microsoft.com/office/powerpoint/2010/main" val="33646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Reaching out to New Member is Important</a:t>
            </a:r>
            <a:endParaRPr lang="en-US" dirty="0"/>
          </a:p>
        </p:txBody>
      </p:sp>
      <p:pic>
        <p:nvPicPr>
          <p:cNvPr id="5" name="Picture 4" descr="C:\Users\shuckaba\AppData\Local\Microsoft\Windows\Temporary Internet Files\Content.IE5\7F1N2OC9\woman-thinking[1]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27164"/>
          <a:stretch/>
        </p:blipFill>
        <p:spPr bwMode="auto">
          <a:xfrm>
            <a:off x="2321169" y="2602522"/>
            <a:ext cx="4290646" cy="393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Statistically less likely to renew</a:t>
            </a:r>
          </a:p>
          <a:p>
            <a:r>
              <a:rPr lang="en-US" dirty="0"/>
              <a:t>Awareness is </a:t>
            </a:r>
            <a:r>
              <a:rPr lang="en-US" dirty="0" smtClean="0"/>
              <a:t>critical</a:t>
            </a:r>
          </a:p>
          <a:p>
            <a:r>
              <a:rPr lang="en-US" dirty="0" smtClean="0"/>
              <a:t>Shown that increasing touch points in first 3 months increases likelihood of renewing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Regional Role</a:t>
            </a:r>
            <a:endParaRPr lang="en-US"/>
          </a:p>
        </p:txBody>
      </p:sp>
      <p:pic>
        <p:nvPicPr>
          <p:cNvPr id="1027" name="Picture 3" descr="C:\Users\shuckaba\AppData\Local\Microsoft\Windows\Temporary Internet Files\Content.IE5\7F1N2OC9\USA%20Map%20Only[2]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492"/>
            <a:ext cx="9144000" cy="52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Welcome new members to the region!</a:t>
            </a:r>
          </a:p>
          <a:p>
            <a:r>
              <a:rPr lang="en-US" b="1" dirty="0" smtClean="0"/>
              <a:t>Reach </a:t>
            </a:r>
            <a:r>
              <a:rPr lang="en-US" b="1" dirty="0"/>
              <a:t>out to new </a:t>
            </a:r>
            <a:r>
              <a:rPr lang="en-US" b="1" dirty="0" smtClean="0"/>
              <a:t>members </a:t>
            </a:r>
            <a:r>
              <a:rPr lang="en-US" b="1" dirty="0" smtClean="0"/>
              <a:t>in </a:t>
            </a:r>
            <a:r>
              <a:rPr lang="en-US" b="1" dirty="0" smtClean="0"/>
              <a:t>Month </a:t>
            </a:r>
            <a:r>
              <a:rPr lang="en-US" b="1" dirty="0" smtClean="0"/>
              <a:t>2 </a:t>
            </a:r>
          </a:p>
          <a:p>
            <a:r>
              <a:rPr lang="en-US" b="1" dirty="0" smtClean="0"/>
              <a:t>Pull </a:t>
            </a:r>
            <a:r>
              <a:rPr lang="en-US" b="1" dirty="0" smtClean="0"/>
              <a:t>membership roster</a:t>
            </a:r>
          </a:p>
          <a:p>
            <a:pPr lvl="1"/>
            <a:r>
              <a:rPr lang="en-US" b="1" dirty="0" smtClean="0"/>
              <a:t>Contact members with join date 2 months ago</a:t>
            </a:r>
          </a:p>
          <a:p>
            <a:r>
              <a:rPr lang="en-US" b="1" dirty="0" smtClean="0"/>
              <a:t>Connect members with their local peers</a:t>
            </a:r>
          </a:p>
          <a:p>
            <a:r>
              <a:rPr lang="en-US" b="1" dirty="0" smtClean="0"/>
              <a:t>Promote regional events</a:t>
            </a:r>
          </a:p>
          <a:p>
            <a:r>
              <a:rPr lang="en-US" b="1" dirty="0" smtClean="0"/>
              <a:t>Invite to volunteer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87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Pulling Your Regional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to </a:t>
            </a:r>
            <a:r>
              <a:rPr lang="en-US" dirty="0" smtClean="0">
                <a:hlinkClick r:id="rId2"/>
              </a:rPr>
              <a:t>www.sgna.org</a:t>
            </a:r>
            <a:endParaRPr lang="en-US" dirty="0" smtClean="0"/>
          </a:p>
          <a:p>
            <a:r>
              <a:rPr lang="en-US" dirty="0" smtClean="0"/>
              <a:t>Hover your mouse over “Regions” </a:t>
            </a:r>
          </a:p>
          <a:p>
            <a:r>
              <a:rPr lang="en-US" dirty="0" smtClean="0"/>
              <a:t>Select “Regional Roster Reports”</a:t>
            </a:r>
          </a:p>
          <a:p>
            <a:r>
              <a:rPr lang="en-US" dirty="0" smtClean="0"/>
              <a:t>You will see your region name, click “Submit”</a:t>
            </a:r>
          </a:p>
          <a:p>
            <a:r>
              <a:rPr lang="en-US" dirty="0" smtClean="0"/>
              <a:t>There you will see a list of all your members</a:t>
            </a:r>
          </a:p>
          <a:p>
            <a:pPr lvl="1"/>
            <a:r>
              <a:rPr lang="en-US" dirty="0" smtClean="0"/>
              <a:t>Print your list</a:t>
            </a:r>
          </a:p>
          <a:p>
            <a:pPr lvl="1"/>
            <a:r>
              <a:rPr lang="en-US" dirty="0" smtClean="0"/>
              <a:t>Export to Excel</a:t>
            </a:r>
          </a:p>
          <a:p>
            <a:pPr lvl="2"/>
            <a:r>
              <a:rPr lang="en-US" dirty="0" smtClean="0"/>
              <a:t>Sort by join date</a:t>
            </a:r>
          </a:p>
          <a:p>
            <a:pPr lvl="1"/>
            <a:r>
              <a:rPr lang="en-US" dirty="0" smtClean="0"/>
              <a:t>Print 5160 mailing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NA_CorporateTemplate_2011UPD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4184A"/>
      </a:accent1>
      <a:accent2>
        <a:srgbClr val="00988D"/>
      </a:accent2>
      <a:accent3>
        <a:srgbClr val="9BBB59"/>
      </a:accent3>
      <a:accent4>
        <a:srgbClr val="8064A2"/>
      </a:accent4>
      <a:accent5>
        <a:srgbClr val="507DB1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SGNA_CorporateTemplate_2011UPDATE</Template>
  <TotalTime>1844</TotalTime>
  <Words>344</Words>
  <Application>Microsoft Office PowerPoint</Application>
  <PresentationFormat>On-screen Show (4:3)</PresentationFormat>
  <Paragraphs>65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SGNA_CorporateTemplate_2011UPDATE</vt:lpstr>
      <vt:lpstr>New Member Engagement  An overview for regional leaders </vt:lpstr>
      <vt:lpstr>4 Points of Contact</vt:lpstr>
      <vt:lpstr>Month 1: New Member Pin Mailing</vt:lpstr>
      <vt:lpstr>Month 2: Networking Email</vt:lpstr>
      <vt:lpstr>Month 3: Education Email</vt:lpstr>
      <vt:lpstr>Month 7: Magnet Mailing</vt:lpstr>
      <vt:lpstr>Why Reaching out to New Member is Important</vt:lpstr>
      <vt:lpstr>Regional Role</vt:lpstr>
      <vt:lpstr>Pulling Your Regional Roster</vt:lpstr>
      <vt:lpstr>Membership Communication and Outreach Tools</vt:lpstr>
      <vt:lpstr>Tools for New Members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SGNA Website Overview</dc:title>
  <dc:creator>Huckabay, Sophie</dc:creator>
  <cp:lastModifiedBy>Huckabay, Sophie</cp:lastModifiedBy>
  <cp:revision>38</cp:revision>
  <dcterms:created xsi:type="dcterms:W3CDTF">2015-09-14T21:32:41Z</dcterms:created>
  <dcterms:modified xsi:type="dcterms:W3CDTF">2016-09-15T16:17:48Z</dcterms:modified>
</cp:coreProperties>
</file>